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0" r:id="rId3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6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detection and segmentation in one network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learn syntactic and semantic analogy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Sense of humor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munging very different data together to perform task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left three images labeled by human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right caption generated by neural network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04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6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6/09/show-and-tell-image-captioning-ope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qz.com/1034972/the-data-that-changed-the-direction-of-ai-research-and-possibly-the-world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hyperlink" Target="https://github.com/zhanghang1989/MXNet-Gluon-Style-Transfer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今日概要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自然语言文本合成</a:t>
            </a:r>
            <a:endParaRPr dirty="0"/>
          </a:p>
        </p:txBody>
      </p:sp>
      <p:pic>
        <p:nvPicPr>
          <p:cNvPr id="236" name="text_style.png" descr="text_sty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607" y="1117266"/>
            <a:ext cx="8006786" cy="29474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 et al, NACCL, 2018"/>
          <p:cNvSpPr txBox="1"/>
          <p:nvPr/>
        </p:nvSpPr>
        <p:spPr>
          <a:xfrm>
            <a:off x="3827063" y="4225338"/>
            <a:ext cx="1812559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 et al, NACCL, 2018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自然语言问题回答</a:t>
            </a:r>
            <a:endParaRPr dirty="0"/>
          </a:p>
        </p:txBody>
      </p:sp>
      <p:sp>
        <p:nvSpPr>
          <p:cNvPr id="242" name="Shi et al, 2018, Arxiv"/>
          <p:cNvSpPr txBox="1"/>
          <p:nvPr/>
        </p:nvSpPr>
        <p:spPr>
          <a:xfrm>
            <a:off x="4001808" y="4681158"/>
            <a:ext cx="1587353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Shi et al, 2018, Arxiv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340" y="895897"/>
            <a:ext cx="8475320" cy="3549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cap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图像描述</a:t>
            </a:r>
            <a:endParaRPr dirty="0"/>
          </a:p>
        </p:txBody>
      </p:sp>
      <p:sp>
        <p:nvSpPr>
          <p:cNvPr id="248" name="Shallue et al, 2016…"/>
          <p:cNvSpPr txBox="1"/>
          <p:nvPr/>
        </p:nvSpPr>
        <p:spPr>
          <a:xfrm>
            <a:off x="4033689" y="4346754"/>
            <a:ext cx="3511302" cy="60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Shallue et al, 2016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https://ai.googleblog.com/2016/09/show-and-tell-image-captioning-open.html</a:t>
            </a:r>
          </a:p>
        </p:txBody>
      </p:sp>
      <p:pic>
        <p:nvPicPr>
          <p:cNvPr id="249" name="caption.png" descr="cap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332" y="630372"/>
            <a:ext cx="6573005" cy="428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ar Algebra"/>
          <p:cNvSpPr txBox="1">
            <a:spLocks noGrp="1"/>
          </p:cNvSpPr>
          <p:nvPr>
            <p:ph type="title"/>
          </p:nvPr>
        </p:nvSpPr>
        <p:spPr>
          <a:xfrm>
            <a:off x="3257722" y="483476"/>
            <a:ext cx="7772401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线性代数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cal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</a:t>
            </a:r>
            <a:endParaRPr dirty="0"/>
          </a:p>
        </p:txBody>
      </p:sp>
      <p:sp>
        <p:nvSpPr>
          <p:cNvPr id="25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58" name="c_&amp;_=_a_+_b_c_&amp;_.pdf" descr="c_&amp;_=_a_+_b_c_&amp;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100" y="1311275"/>
            <a:ext cx="11938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|a|_&amp;_=_a_&amp;_text.pdf" descr="|a|_&amp;_=_a_&amp;_tex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0475" y="2790428"/>
            <a:ext cx="33909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quare"/>
          <p:cNvSpPr/>
          <p:nvPr/>
        </p:nvSpPr>
        <p:spPr>
          <a:xfrm>
            <a:off x="8610600" y="171726"/>
            <a:ext cx="381000" cy="38100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63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64" name="nbr_a_2_&amp;_=_sbr_.pdf" descr="nbr_a_2_&amp;_=_sbr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550" y="2587178"/>
            <a:ext cx="2628900" cy="240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_&amp;_=_a_+_b_&amp;_hs.pdf" descr="c_&amp;_=_a_+_b_&amp;_h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1227087"/>
            <a:ext cx="3860800" cy="1181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6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75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1863229" y="901455"/>
            <a:ext cx="2248068" cy="1"/>
          </a:xfrm>
          <a:prstGeom prst="line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8" name="c_=_a_+_b.pdf" descr="c_=_a_+_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400" y="1378933"/>
            <a:ext cx="1193800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Line"/>
          <p:cNvSpPr/>
          <p:nvPr/>
        </p:nvSpPr>
        <p:spPr>
          <a:xfrm flipV="1">
            <a:off x="830560" y="2645592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 flipV="1">
            <a:off x="815035" y="3398287"/>
            <a:ext cx="1216116" cy="412980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1" name="c_=_alpha_cdot_b.pdf" descr="c_=_alpha_cdot_b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050" y="3105050"/>
            <a:ext cx="1079500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Mathematician’s ‘parallel for all do’"/>
          <p:cNvSpPr txBox="1"/>
          <p:nvPr/>
        </p:nvSpPr>
        <p:spPr>
          <a:xfrm>
            <a:off x="2964105" y="4085519"/>
            <a:ext cx="46960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Mathematician’s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‘parallel for all do’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ne"/>
          <p:cNvSpPr/>
          <p:nvPr/>
        </p:nvSpPr>
        <p:spPr>
          <a:xfrm flipH="1" flipV="1">
            <a:off x="4874922" y="2898428"/>
            <a:ext cx="325270" cy="804584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5200191" y="2526238"/>
            <a:ext cx="3406503" cy="1155928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87" name="Dot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点积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正交性</a:t>
            </a:r>
            <a:br>
              <a:rPr b="0" dirty="0"/>
            </a:br>
            <a:br>
              <a:rPr b="0" dirty="0"/>
            </a:br>
            <a:br>
              <a:rPr b="0" dirty="0"/>
            </a:br>
            <a:br>
              <a:rPr b="0" dirty="0"/>
            </a:b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endParaRPr lang="en-US" b="0" dirty="0"/>
          </a:p>
          <a:p>
            <a:pPr>
              <a:buSzPct val="100000"/>
              <a:defRPr b="1"/>
            </a:pPr>
            <a:endParaRPr b="0" dirty="0">
              <a:cs typeface="+mn-cs"/>
            </a:endParaRPr>
          </a:p>
        </p:txBody>
      </p:sp>
      <p:grpSp>
        <p:nvGrpSpPr>
          <p:cNvPr id="29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8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93" name="a^top_b_=_sum_i_.pdf" descr="a^top_b_=_sum_i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1602333"/>
            <a:ext cx="1854200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^top_b_=_sum_i_.pdf" descr="a^top_b_=_sum_i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1333" y="2766603"/>
            <a:ext cx="2425701" cy="67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B667E-A3AB-F94B-8E16-500D59F96460}"/>
              </a:ext>
            </a:extLst>
          </p:cNvPr>
          <p:cNvSpPr txBox="1"/>
          <p:nvPr/>
        </p:nvSpPr>
        <p:spPr>
          <a:xfrm>
            <a:off x="645261" y="3930873"/>
            <a:ext cx="6555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>
                <a:cs typeface="Arial" panose="020B0604020202020204" pitchFamily="34" charset="0"/>
              </a:rPr>
              <a:t>如果我们有两个向量与第三个正交，它们的线性组合向量也正交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29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lang="en-US"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grpSp>
        <p:nvGrpSpPr>
          <p:cNvPr id="30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9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7200900" y="626382"/>
            <a:ext cx="1790700" cy="381001"/>
            <a:chOff x="0" y="0"/>
            <a:chExt cx="1790700" cy="381000"/>
          </a:xfrm>
        </p:grpSpPr>
        <p:sp>
          <p:nvSpPr>
            <p:cNvPr id="30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7200900" y="1100087"/>
            <a:ext cx="1790700" cy="381001"/>
            <a:chOff x="0" y="0"/>
            <a:chExt cx="1790700" cy="381000"/>
          </a:xfrm>
        </p:grpSpPr>
        <p:sp>
          <p:nvSpPr>
            <p:cNvPr id="30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13" name="C_&amp;_=_A_+_B_&amp;_hs.pdf" descr="C_&amp;_=_A_+_B_&amp;_h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063" y="1804491"/>
            <a:ext cx="53467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16" name="Multiplications (matrix vector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lang="zh-CN" altLang="en-US" dirty="0"/>
              <a:t> </a:t>
            </a:r>
            <a:r>
              <a:rPr lang="en-US" altLang="ja-JP" dirty="0"/>
              <a:t>(</a:t>
            </a:r>
            <a:r>
              <a:rPr lang="ja-JP" altLang="en-US"/>
              <a:t>矩阵 </a:t>
            </a:r>
            <a:r>
              <a:rPr lang="en-US" altLang="zh-CN" dirty="0"/>
              <a:t>x </a:t>
            </a:r>
            <a:r>
              <a:rPr lang="ja-JP" altLang="en-US"/>
              <a:t>向量</a:t>
            </a:r>
            <a:r>
              <a:rPr lang="en-US" altLang="ja-JP" dirty="0"/>
              <a:t>)</a:t>
            </a:r>
            <a:endParaRPr dirty="0"/>
          </a:p>
        </p:txBody>
      </p:sp>
      <p:pic>
        <p:nvPicPr>
          <p:cNvPr id="317" name="c_=_A_b_text_whe.pdf" descr="c_=_A_b_text_wh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850" y="1464989"/>
            <a:ext cx="3670300" cy="71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1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2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3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41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43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ep Learning"/>
          <p:cNvSpPr txBox="1">
            <a:spLocks noGrp="1"/>
          </p:cNvSpPr>
          <p:nvPr>
            <p:ph type="title"/>
          </p:nvPr>
        </p:nvSpPr>
        <p:spPr>
          <a:xfrm>
            <a:off x="3476846" y="515200"/>
            <a:ext cx="5538714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grpSp>
        <p:nvGrpSpPr>
          <p:cNvPr id="350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4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5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5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1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69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77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6875759" y="2155135"/>
            <a:ext cx="1366312" cy="2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 flipH="1" flipV="1">
            <a:off x="6520814" y="767771"/>
            <a:ext cx="354947" cy="1366519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Arrow"/>
          <p:cNvSpPr/>
          <p:nvPr/>
        </p:nvSpPr>
        <p:spPr>
          <a:xfrm>
            <a:off x="4254500" y="1094033"/>
            <a:ext cx="1270000" cy="720381"/>
          </a:xfrm>
          <a:prstGeom prst="rightArrow">
            <a:avLst>
              <a:gd name="adj1" fmla="val 29356"/>
              <a:gd name="adj2" fmla="val 91247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80" name="Multiplications (matrix matrix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dirty="0"/>
              <a:t> (</a:t>
            </a:r>
            <a:r>
              <a:rPr lang="ja-JP" altLang="en-US"/>
              <a:t>矩阵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8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8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9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6070600" y="2547195"/>
            <a:ext cx="381000" cy="1790701"/>
            <a:chOff x="0" y="0"/>
            <a:chExt cx="381000" cy="1790700"/>
          </a:xfrm>
        </p:grpSpPr>
        <p:sp>
          <p:nvSpPr>
            <p:cNvPr id="396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2692400" y="2782145"/>
            <a:ext cx="381000" cy="1320801"/>
            <a:chOff x="0" y="0"/>
            <a:chExt cx="381000" cy="1320800"/>
          </a:xfrm>
        </p:grpSpPr>
        <p:sp>
          <p:nvSpPr>
            <p:cNvPr id="401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5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406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445" name="Connection Line"/>
          <p:cNvSpPr/>
          <p:nvPr/>
        </p:nvSpPr>
        <p:spPr>
          <a:xfrm>
            <a:off x="3869861" y="2200283"/>
            <a:ext cx="239123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92" y="-5372"/>
                  <a:pt x="14392" y="-5400"/>
                  <a:pt x="21600" y="16116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412" name="Group"/>
          <p:cNvGrpSpPr/>
          <p:nvPr/>
        </p:nvGrpSpPr>
        <p:grpSpPr>
          <a:xfrm>
            <a:off x="6542479" y="2547195"/>
            <a:ext cx="381001" cy="1790701"/>
            <a:chOff x="0" y="0"/>
            <a:chExt cx="381000" cy="1790700"/>
          </a:xfrm>
        </p:grpSpPr>
        <p:sp>
          <p:nvSpPr>
            <p:cNvPr id="40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7014359" y="2547195"/>
            <a:ext cx="381001" cy="1790701"/>
            <a:chOff x="0" y="0"/>
            <a:chExt cx="381000" cy="1790700"/>
          </a:xfrm>
        </p:grpSpPr>
        <p:sp>
          <p:nvSpPr>
            <p:cNvPr id="41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7958118" y="2547195"/>
            <a:ext cx="381001" cy="1790701"/>
            <a:chOff x="0" y="0"/>
            <a:chExt cx="381000" cy="1790700"/>
          </a:xfrm>
        </p:grpSpPr>
        <p:sp>
          <p:nvSpPr>
            <p:cNvPr id="41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7486239" y="2547195"/>
            <a:ext cx="381001" cy="1790701"/>
            <a:chOff x="0" y="0"/>
            <a:chExt cx="381000" cy="1790700"/>
          </a:xfrm>
        </p:grpSpPr>
        <p:sp>
          <p:nvSpPr>
            <p:cNvPr id="42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220520" y="2782145"/>
            <a:ext cx="381001" cy="1320801"/>
            <a:chOff x="0" y="0"/>
            <a:chExt cx="381000" cy="1320800"/>
          </a:xfrm>
        </p:grpSpPr>
        <p:sp>
          <p:nvSpPr>
            <p:cNvPr id="428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748640" y="2782145"/>
            <a:ext cx="381001" cy="1320801"/>
            <a:chOff x="0" y="0"/>
            <a:chExt cx="381000" cy="1320800"/>
          </a:xfrm>
        </p:grpSpPr>
        <p:sp>
          <p:nvSpPr>
            <p:cNvPr id="43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276760" y="2782145"/>
            <a:ext cx="381001" cy="1320801"/>
            <a:chOff x="0" y="0"/>
            <a:chExt cx="381000" cy="1320800"/>
          </a:xfrm>
        </p:grpSpPr>
        <p:sp>
          <p:nvSpPr>
            <p:cNvPr id="436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04881" y="2782145"/>
            <a:ext cx="381001" cy="1320801"/>
            <a:chOff x="0" y="0"/>
            <a:chExt cx="381000" cy="1320800"/>
          </a:xfrm>
        </p:grpSpPr>
        <p:sp>
          <p:nvSpPr>
            <p:cNvPr id="440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44" name="C_=_A_B_text_whe.pdf" descr="C_=_A_B_text_wh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1538829"/>
            <a:ext cx="4343400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48" name="Norms…"/>
          <p:cNvSpPr txBox="1">
            <a:spLocks noGrp="1"/>
          </p:cNvSpPr>
          <p:nvPr>
            <p:ph type="body" idx="1"/>
          </p:nvPr>
        </p:nvSpPr>
        <p:spPr>
          <a:xfrm>
            <a:off x="321762" y="860244"/>
            <a:ext cx="8205304" cy="3710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范数</a:t>
            </a: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lang="en-US" altLang="ja-JP" sz="2256" dirty="0"/>
          </a:p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常见范数</a:t>
            </a:r>
            <a:endParaRPr lang="ja-JP" altLang="en-US"/>
          </a:p>
          <a:p>
            <a:pPr marL="584333" lvl="1" indent="-226193" defTabSz="429768">
              <a:defRPr sz="2256"/>
            </a:pPr>
            <a:r>
              <a:rPr dirty="0" err="1"/>
              <a:t>Frobenius</a:t>
            </a:r>
            <a:r>
              <a:rPr dirty="0"/>
              <a:t> </a:t>
            </a:r>
            <a:r>
              <a:rPr lang="ja-JP" altLang="en-US"/>
              <a:t>范数</a:t>
            </a:r>
            <a:r>
              <a:rPr dirty="0"/>
              <a:t> </a:t>
            </a:r>
          </a:p>
          <a:p>
            <a:pPr marL="358140" lvl="1" indent="0" defTabSz="429768">
              <a:buNone/>
              <a:defRPr sz="2256"/>
            </a:pPr>
            <a:endParaRPr dirty="0"/>
          </a:p>
          <a:p>
            <a:pPr marL="584333" lvl="1" indent="-226193" defTabSz="429768">
              <a:defRPr sz="2256"/>
            </a:pPr>
            <a:r>
              <a:rPr dirty="0"/>
              <a:t>H-infinity </a:t>
            </a:r>
            <a:r>
              <a:rPr lang="ja-JP" altLang="en-US"/>
              <a:t>范数</a:t>
            </a:r>
            <a:endParaRPr dirty="0"/>
          </a:p>
        </p:txBody>
      </p:sp>
      <p:pic>
        <p:nvPicPr>
          <p:cNvPr id="449" name="c_=_A_cdot_b_tex.pdf" descr="c_=_A_cdot_b_te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444079"/>
            <a:ext cx="4089400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nbr_A_mathrm_Fro.pdf" descr="nbr_A_mathrm_Fr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7932" y="2266686"/>
            <a:ext cx="28829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34712-F2E4-FA4E-8EEB-69945CEF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39" y="3861786"/>
            <a:ext cx="5734769" cy="923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53" name="Eigenvectors and eigenvalue…"/>
          <p:cNvSpPr txBox="1">
            <a:spLocks noGrp="1"/>
          </p:cNvSpPr>
          <p:nvPr>
            <p:ph type="body" idx="1"/>
          </p:nvPr>
        </p:nvSpPr>
        <p:spPr>
          <a:xfrm>
            <a:off x="340592" y="596684"/>
            <a:ext cx="8205304" cy="45468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特征值和特征向量</a:t>
            </a:r>
            <a:endParaRPr dirty="0"/>
          </a:p>
          <a:p>
            <a:pPr marL="621631" lvl="1" indent="-240631"/>
            <a:r>
              <a:rPr lang="ja-JP" altLang="en-US" sz="1800"/>
              <a:t>对于一个给定的线性变换</a:t>
            </a:r>
            <a:r>
              <a:rPr lang="en-US" sz="1800" dirty="0"/>
              <a:t>A，</a:t>
            </a:r>
            <a:r>
              <a:rPr lang="ja-JP" altLang="en-US" sz="1800"/>
              <a:t>它的特征向量</a:t>
            </a:r>
            <a:r>
              <a:rPr lang="en-US" sz="1800" dirty="0"/>
              <a:t>v，</a:t>
            </a:r>
            <a:r>
              <a:rPr lang="ja-JP" altLang="en-US" sz="1800"/>
              <a:t>经过这个线性变换之后，得到的新向量仍然与原来的</a:t>
            </a:r>
            <a:r>
              <a:rPr lang="en-US" sz="1800" dirty="0"/>
              <a:t>v</a:t>
            </a:r>
            <a:r>
              <a:rPr lang="ja-JP" altLang="en-US" sz="1800"/>
              <a:t>保持在同一条直线上，但其长度或方向也许会改变。</a:t>
            </a:r>
            <a:endParaRPr sz="1800"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lang="en-US" dirty="0"/>
          </a:p>
          <a:p>
            <a:pPr marL="621631" lvl="1" indent="-240631"/>
            <a:endParaRPr lang="en-US" altLang="ja-JP" sz="2000" dirty="0"/>
          </a:p>
          <a:p>
            <a:pPr marL="621631" lvl="1" indent="-240631"/>
            <a:r>
              <a:rPr lang="ja-JP" altLang="en-US" sz="1800"/>
              <a:t>对称矩阵总会有相应的特征向量和特征值</a:t>
            </a:r>
            <a:endParaRPr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4789C2-2801-6648-9D15-F8EEB67EABF6}"/>
              </a:ext>
            </a:extLst>
          </p:cNvPr>
          <p:cNvGrpSpPr/>
          <p:nvPr/>
        </p:nvGrpSpPr>
        <p:grpSpPr>
          <a:xfrm>
            <a:off x="538460" y="2986268"/>
            <a:ext cx="6687098" cy="1250869"/>
            <a:chOff x="538460" y="2556899"/>
            <a:chExt cx="6687098" cy="1250869"/>
          </a:xfrm>
        </p:grpSpPr>
        <p:sp>
          <p:nvSpPr>
            <p:cNvPr id="454" name="Line"/>
            <p:cNvSpPr/>
            <p:nvPr/>
          </p:nvSpPr>
          <p:spPr>
            <a:xfrm flipV="1">
              <a:off x="538460" y="2556899"/>
              <a:ext cx="1218179" cy="1250869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 flipV="1">
              <a:off x="538460" y="2630995"/>
              <a:ext cx="3406503" cy="1155927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Arrow"/>
            <p:cNvSpPr/>
            <p:nvPr/>
          </p:nvSpPr>
          <p:spPr>
            <a:xfrm>
              <a:off x="4127500" y="2770433"/>
              <a:ext cx="1270000" cy="720382"/>
            </a:xfrm>
            <a:prstGeom prst="rightArrow">
              <a:avLst>
                <a:gd name="adj1" fmla="val 29356"/>
                <a:gd name="adj2" fmla="val 91247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V="1">
              <a:off x="5694659" y="2654675"/>
              <a:ext cx="147411" cy="983773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V="1">
              <a:off x="5695526" y="3148294"/>
              <a:ext cx="1530032" cy="519581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59" name="eigenvector"/>
          <p:cNvSpPr/>
          <p:nvPr/>
        </p:nvSpPr>
        <p:spPr>
          <a:xfrm>
            <a:off x="3768328" y="1720630"/>
            <a:ext cx="1502172" cy="56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3" y="0"/>
                </a:moveTo>
                <a:cubicBezTo>
                  <a:pt x="409" y="0"/>
                  <a:pt x="0" y="662"/>
                  <a:pt x="0" y="1478"/>
                </a:cubicBezTo>
                <a:lnTo>
                  <a:pt x="0" y="13252"/>
                </a:lnTo>
                <a:cubicBezTo>
                  <a:pt x="0" y="14068"/>
                  <a:pt x="409" y="14729"/>
                  <a:pt x="913" y="14729"/>
                </a:cubicBezTo>
                <a:lnTo>
                  <a:pt x="8263" y="14729"/>
                </a:lnTo>
                <a:lnTo>
                  <a:pt x="10090" y="21600"/>
                </a:lnTo>
                <a:lnTo>
                  <a:pt x="11916" y="14729"/>
                </a:lnTo>
                <a:lnTo>
                  <a:pt x="20687" y="14729"/>
                </a:lnTo>
                <a:cubicBezTo>
                  <a:pt x="21191" y="14729"/>
                  <a:pt x="21600" y="14068"/>
                  <a:pt x="21600" y="13252"/>
                </a:cubicBezTo>
                <a:lnTo>
                  <a:pt x="21600" y="1478"/>
                </a:lnTo>
                <a:cubicBezTo>
                  <a:pt x="21600" y="662"/>
                  <a:pt x="21191" y="0"/>
                  <a:pt x="20687" y="0"/>
                </a:cubicBezTo>
                <a:lnTo>
                  <a:pt x="913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特征向量</a:t>
            </a:r>
          </a:p>
        </p:txBody>
      </p:sp>
      <p:sp>
        <p:nvSpPr>
          <p:cNvPr id="460" name="eigenvector"/>
          <p:cNvSpPr/>
          <p:nvPr/>
        </p:nvSpPr>
        <p:spPr>
          <a:xfrm>
            <a:off x="4956736" y="2592779"/>
            <a:ext cx="2452692" cy="45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667" y="6523"/>
                </a:lnTo>
                <a:lnTo>
                  <a:pt x="9667" y="19733"/>
                </a:lnTo>
                <a:cubicBezTo>
                  <a:pt x="9667" y="20764"/>
                  <a:pt x="9892" y="21600"/>
                  <a:pt x="10171" y="21600"/>
                </a:cubicBezTo>
                <a:lnTo>
                  <a:pt x="21096" y="21600"/>
                </a:lnTo>
                <a:cubicBezTo>
                  <a:pt x="21374" y="21600"/>
                  <a:pt x="21600" y="20764"/>
                  <a:pt x="21600" y="19733"/>
                </a:cubicBezTo>
                <a:lnTo>
                  <a:pt x="21600" y="4854"/>
                </a:lnTo>
                <a:cubicBezTo>
                  <a:pt x="21600" y="3823"/>
                  <a:pt x="21374" y="2987"/>
                  <a:pt x="21096" y="2987"/>
                </a:cubicBezTo>
                <a:lnTo>
                  <a:pt x="10616" y="2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               </a:t>
            </a:r>
            <a:r>
              <a:rPr lang="ja-JP" altLang="en-US"/>
              <a:t>特征值</a:t>
            </a:r>
            <a:endParaRPr dirty="0"/>
          </a:p>
        </p:txBody>
      </p:sp>
      <p:pic>
        <p:nvPicPr>
          <p:cNvPr id="461" name="A_x_=_lambda_x.pdf" descr="A_x_=_lambda_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500" y="2345998"/>
            <a:ext cx="1143000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1" animBg="1" advAuto="0"/>
      <p:bldP spid="460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特殊矩阵</a:t>
            </a:r>
            <a:endParaRPr dirty="0"/>
          </a:p>
        </p:txBody>
      </p:sp>
      <p:sp>
        <p:nvSpPr>
          <p:cNvPr id="464" name="Symmetric, antisymmetric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1933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对称性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dirty="0"/>
              <a:t> </a:t>
            </a:r>
            <a:r>
              <a:rPr lang="ja-JP" altLang="en-US"/>
              <a:t>非对称性</a:t>
            </a: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正定性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en-US" altLang="ja-JP" sz="1800" b="0" dirty="0"/>
              <a:t>(</a:t>
            </a:r>
            <a:r>
              <a:rPr lang="ja-JP" altLang="en-US" sz="1800" b="0"/>
              <a:t>特征值均为非负数</a:t>
            </a:r>
            <a:r>
              <a:rPr lang="en-US" altLang="ja-JP" sz="1800" b="0" dirty="0"/>
              <a:t>)</a:t>
            </a:r>
            <a:endParaRPr b="0" dirty="0"/>
          </a:p>
        </p:txBody>
      </p:sp>
      <p:sp>
        <p:nvSpPr>
          <p:cNvPr id="465" name="Square"/>
          <p:cNvSpPr/>
          <p:nvPr/>
        </p:nvSpPr>
        <p:spPr>
          <a:xfrm rot="16200000">
            <a:off x="645561" y="2915495"/>
            <a:ext cx="381001" cy="381001"/>
          </a:xfrm>
          <a:prstGeom prst="rect">
            <a:avLst/>
          </a:prstGeom>
          <a:solidFill>
            <a:srgbClr val="0000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quare"/>
          <p:cNvSpPr/>
          <p:nvPr/>
        </p:nvSpPr>
        <p:spPr>
          <a:xfrm rot="16200000">
            <a:off x="645561" y="24455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Square"/>
          <p:cNvSpPr/>
          <p:nvPr/>
        </p:nvSpPr>
        <p:spPr>
          <a:xfrm rot="16200000">
            <a:off x="645561" y="19756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quare"/>
          <p:cNvSpPr/>
          <p:nvPr/>
        </p:nvSpPr>
        <p:spPr>
          <a:xfrm rot="16200000">
            <a:off x="645561" y="15057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9" name="Square"/>
          <p:cNvSpPr/>
          <p:nvPr/>
        </p:nvSpPr>
        <p:spPr>
          <a:xfrm rot="16200000">
            <a:off x="1117441" y="2915495"/>
            <a:ext cx="381001" cy="38100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0" name="Square"/>
          <p:cNvSpPr/>
          <p:nvPr/>
        </p:nvSpPr>
        <p:spPr>
          <a:xfrm rot="16200000">
            <a:off x="1117441" y="24455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quare"/>
          <p:cNvSpPr/>
          <p:nvPr/>
        </p:nvSpPr>
        <p:spPr>
          <a:xfrm rot="16200000">
            <a:off x="1117441" y="1975695"/>
            <a:ext cx="381001" cy="381001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Square"/>
          <p:cNvSpPr/>
          <p:nvPr/>
        </p:nvSpPr>
        <p:spPr>
          <a:xfrm rot="16200000">
            <a:off x="1117441" y="15057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Square"/>
          <p:cNvSpPr/>
          <p:nvPr/>
        </p:nvSpPr>
        <p:spPr>
          <a:xfrm rot="16200000">
            <a:off x="2061200" y="29154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quare"/>
          <p:cNvSpPr/>
          <p:nvPr/>
        </p:nvSpPr>
        <p:spPr>
          <a:xfrm rot="16200000">
            <a:off x="2061200" y="2445595"/>
            <a:ext cx="381001" cy="381001"/>
          </a:xfrm>
          <a:prstGeom prst="rect">
            <a:avLst/>
          </a:prstGeom>
          <a:solidFill>
            <a:schemeClr val="accent6">
              <a:lumOff val="19999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quare"/>
          <p:cNvSpPr/>
          <p:nvPr/>
        </p:nvSpPr>
        <p:spPr>
          <a:xfrm rot="16200000">
            <a:off x="2061200" y="1975695"/>
            <a:ext cx="381001" cy="381001"/>
          </a:xfrm>
          <a:prstGeom prst="rect">
            <a:avLst/>
          </a:prstGeom>
          <a:solidFill>
            <a:schemeClr val="accent1">
              <a:lumOff val="17843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Square"/>
          <p:cNvSpPr/>
          <p:nvPr/>
        </p:nvSpPr>
        <p:spPr>
          <a:xfrm rot="16200000">
            <a:off x="2061200" y="15057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Square"/>
          <p:cNvSpPr/>
          <p:nvPr/>
        </p:nvSpPr>
        <p:spPr>
          <a:xfrm rot="16200000">
            <a:off x="1589320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Square"/>
          <p:cNvSpPr/>
          <p:nvPr/>
        </p:nvSpPr>
        <p:spPr>
          <a:xfrm rot="16200000">
            <a:off x="1589320" y="24455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quare"/>
          <p:cNvSpPr/>
          <p:nvPr/>
        </p:nvSpPr>
        <p:spPr>
          <a:xfrm rot="16200000">
            <a:off x="1589320" y="1975695"/>
            <a:ext cx="381001" cy="381001"/>
          </a:xfrm>
          <a:prstGeom prst="rect">
            <a:avLst/>
          </a:prstGeom>
          <a:solidFill>
            <a:srgbClr val="A7A7A7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quare"/>
          <p:cNvSpPr/>
          <p:nvPr/>
        </p:nvSpPr>
        <p:spPr>
          <a:xfrm rot="16200000">
            <a:off x="1589320" y="15057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7" name="Group"/>
          <p:cNvGrpSpPr/>
          <p:nvPr/>
        </p:nvGrpSpPr>
        <p:grpSpPr>
          <a:xfrm>
            <a:off x="3673680" y="1505795"/>
            <a:ext cx="1796640" cy="1790701"/>
            <a:chOff x="0" y="0"/>
            <a:chExt cx="1796639" cy="1790700"/>
          </a:xfrm>
        </p:grpSpPr>
        <p:sp>
          <p:nvSpPr>
            <p:cNvPr id="481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quare"/>
            <p:cNvSpPr/>
            <p:nvPr/>
          </p:nvSpPr>
          <p:spPr>
            <a:xfrm rot="16200000">
              <a:off x="47187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quare"/>
            <p:cNvSpPr/>
            <p:nvPr/>
          </p:nvSpPr>
          <p:spPr>
            <a:xfrm rot="16200000">
              <a:off x="471879" y="9398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quare"/>
            <p:cNvSpPr/>
            <p:nvPr/>
          </p:nvSpPr>
          <p:spPr>
            <a:xfrm rot="16200000">
              <a:off x="471879" y="469900"/>
              <a:ext cx="381001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quare"/>
            <p:cNvSpPr/>
            <p:nvPr/>
          </p:nvSpPr>
          <p:spPr>
            <a:xfrm rot="16200000">
              <a:off x="471879" y="0"/>
              <a:ext cx="381001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quare"/>
            <p:cNvSpPr/>
            <p:nvPr/>
          </p:nvSpPr>
          <p:spPr>
            <a:xfrm rot="16200000">
              <a:off x="141563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quare"/>
            <p:cNvSpPr/>
            <p:nvPr/>
          </p:nvSpPr>
          <p:spPr>
            <a:xfrm rot="16200000">
              <a:off x="1415639" y="9398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quare"/>
            <p:cNvSpPr/>
            <p:nvPr/>
          </p:nvSpPr>
          <p:spPr>
            <a:xfrm rot="16200000">
              <a:off x="1415639" y="4699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quare"/>
            <p:cNvSpPr/>
            <p:nvPr/>
          </p:nvSpPr>
          <p:spPr>
            <a:xfrm rot="16200000">
              <a:off x="1415639" y="0"/>
              <a:ext cx="381001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quare"/>
            <p:cNvSpPr/>
            <p:nvPr/>
          </p:nvSpPr>
          <p:spPr>
            <a:xfrm rot="16200000">
              <a:off x="943759" y="14097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quare"/>
            <p:cNvSpPr/>
            <p:nvPr/>
          </p:nvSpPr>
          <p:spPr>
            <a:xfrm rot="16200000">
              <a:off x="943759" y="939800"/>
              <a:ext cx="381001" cy="381000"/>
            </a:xfrm>
            <a:prstGeom prst="rect">
              <a:avLst/>
            </a:prstGeom>
            <a:solidFill>
              <a:schemeClr val="accent5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quare"/>
            <p:cNvSpPr/>
            <p:nvPr/>
          </p:nvSpPr>
          <p:spPr>
            <a:xfrm rot="16200000">
              <a:off x="943759" y="4699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quare"/>
            <p:cNvSpPr/>
            <p:nvPr/>
          </p:nvSpPr>
          <p:spPr>
            <a:xfrm rot="16200000">
              <a:off x="943759" y="0"/>
              <a:ext cx="381001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98" name="A_ij_=_A_ji_text.pdf" descr="A_ij_=_A_ji_tex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5082" y="1118445"/>
            <a:ext cx="34798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quare"/>
          <p:cNvSpPr/>
          <p:nvPr/>
        </p:nvSpPr>
        <p:spPr>
          <a:xfrm rot="16200000">
            <a:off x="6682749" y="29154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quare"/>
          <p:cNvSpPr/>
          <p:nvPr/>
        </p:nvSpPr>
        <p:spPr>
          <a:xfrm rot="16200000">
            <a:off x="6682749" y="2445595"/>
            <a:ext cx="381001" cy="381001"/>
          </a:xfrm>
          <a:prstGeom prst="rect">
            <a:avLst/>
          </a:prstGeom>
          <a:solidFill>
            <a:schemeClr val="accent4">
              <a:lumOff val="-9607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Square"/>
          <p:cNvSpPr/>
          <p:nvPr/>
        </p:nvSpPr>
        <p:spPr>
          <a:xfrm rot="16200000">
            <a:off x="6682749" y="1975695"/>
            <a:ext cx="381001" cy="381001"/>
          </a:xfrm>
          <a:prstGeom prst="rect">
            <a:avLst/>
          </a:prstGeom>
          <a:solidFill>
            <a:schemeClr val="accent2">
              <a:lumOff val="2186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Square"/>
          <p:cNvSpPr/>
          <p:nvPr/>
        </p:nvSpPr>
        <p:spPr>
          <a:xfrm rot="16200000">
            <a:off x="668274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quare"/>
          <p:cNvSpPr/>
          <p:nvPr/>
        </p:nvSpPr>
        <p:spPr>
          <a:xfrm rot="16200000">
            <a:off x="7154629" y="29154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Square"/>
          <p:cNvSpPr/>
          <p:nvPr/>
        </p:nvSpPr>
        <p:spPr>
          <a:xfrm rot="16200000">
            <a:off x="7154629" y="24455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Square"/>
          <p:cNvSpPr/>
          <p:nvPr/>
        </p:nvSpPr>
        <p:spPr>
          <a:xfrm rot="16200000">
            <a:off x="7154629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quare"/>
          <p:cNvSpPr/>
          <p:nvPr/>
        </p:nvSpPr>
        <p:spPr>
          <a:xfrm rot="16200000">
            <a:off x="715462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ACF9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7" name="Square"/>
          <p:cNvSpPr/>
          <p:nvPr/>
        </p:nvSpPr>
        <p:spPr>
          <a:xfrm rot="16200000">
            <a:off x="8098388" y="29154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Square"/>
          <p:cNvSpPr/>
          <p:nvPr/>
        </p:nvSpPr>
        <p:spPr>
          <a:xfrm rot="16200000">
            <a:off x="809838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11548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Square"/>
          <p:cNvSpPr/>
          <p:nvPr/>
        </p:nvSpPr>
        <p:spPr>
          <a:xfrm rot="16200000">
            <a:off x="809838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59F3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Square"/>
          <p:cNvSpPr/>
          <p:nvPr/>
        </p:nvSpPr>
        <p:spPr>
          <a:xfrm rot="16200000">
            <a:off x="809838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87B4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Square"/>
          <p:cNvSpPr/>
          <p:nvPr/>
        </p:nvSpPr>
        <p:spPr>
          <a:xfrm rot="16200000">
            <a:off x="7626508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Square"/>
          <p:cNvSpPr/>
          <p:nvPr/>
        </p:nvSpPr>
        <p:spPr>
          <a:xfrm rot="16200000">
            <a:off x="762650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quare"/>
          <p:cNvSpPr/>
          <p:nvPr/>
        </p:nvSpPr>
        <p:spPr>
          <a:xfrm rot="16200000">
            <a:off x="762650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6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4" name="Square"/>
          <p:cNvSpPr/>
          <p:nvPr/>
        </p:nvSpPr>
        <p:spPr>
          <a:xfrm rot="16200000">
            <a:off x="762650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649A3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5" name="nbr_x^2_=_x^top_.pdf" descr="nbr_x^2_=_x^top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2963" y="3993079"/>
            <a:ext cx="54229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Matrices</a:t>
            </a:r>
          </a:p>
        </p:txBody>
      </p:sp>
      <p:sp>
        <p:nvSpPr>
          <p:cNvPr id="518" name="Orthogonal Matri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正交矩阵</a:t>
            </a:r>
            <a:endParaRPr lang="en-US" dirty="0"/>
          </a:p>
          <a:p>
            <a:pPr marL="621631" lvl="1" indent="-240631"/>
            <a:r>
              <a:rPr lang="ja-JP" altLang="en-US"/>
              <a:t>所有的列向量都是单位正交向量</a:t>
            </a:r>
          </a:p>
          <a:p>
            <a:pPr marL="621631" lvl="1" indent="-240631"/>
            <a:r>
              <a:rPr lang="ja-JP" altLang="en-US"/>
              <a:t>所有的行向量都是单位正交向量</a:t>
            </a:r>
            <a:endParaRPr dirty="0"/>
          </a:p>
          <a:p>
            <a:pPr marL="621631" lvl="1" indent="-240631"/>
            <a:r>
              <a:rPr dirty="0"/>
              <a:t>Rewrite in matrix form</a:t>
            </a:r>
          </a:p>
          <a:p>
            <a:pPr marL="621631" lvl="1" indent="-240631"/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置换矩阵</a:t>
            </a:r>
            <a:endParaRPr lang="en-US" altLang="ja-JP" dirty="0"/>
          </a:p>
          <a:p>
            <a:pPr lvl="1" indent="0">
              <a:buNone/>
              <a:defRPr b="1"/>
            </a:pPr>
            <a:endParaRPr lang="en-US" altLang="ja-JP" dirty="0">
              <a:latin typeface="+mn-lt"/>
            </a:endParaRPr>
          </a:p>
        </p:txBody>
      </p:sp>
      <p:pic>
        <p:nvPicPr>
          <p:cNvPr id="520" name="U_U^top_=_one.pdf" descr="U_U^top_=_on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249" y="2786295"/>
            <a:ext cx="12319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_text_where_P_i.pdf" descr="P_text_where_P_i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2663" y="4380358"/>
            <a:ext cx="51435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43895-6D5A-7045-96FB-A6C53503DAB3}"/>
              </a:ext>
            </a:extLst>
          </p:cNvPr>
          <p:cNvSpPr txBox="1"/>
          <p:nvPr/>
        </p:nvSpPr>
        <p:spPr>
          <a:xfrm>
            <a:off x="661091" y="3836702"/>
            <a:ext cx="6183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矩阵的每一行和每一列的元素中只有一个</a:t>
            </a:r>
            <a:r>
              <a:rPr lang="en-US" altLang="ja-JP" dirty="0"/>
              <a:t>1,</a:t>
            </a:r>
            <a:r>
              <a:rPr lang="ja-JP" altLang="en-US"/>
              <a:t>其余元素都为</a:t>
            </a:r>
            <a:r>
              <a:rPr lang="en-US" altLang="ja-JP" dirty="0"/>
              <a:t>0</a:t>
            </a:r>
            <a:r>
              <a:rPr lang="ja-JP" altLang="en-US"/>
              <a:t>。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820" y="-1146936"/>
            <a:ext cx="9223640" cy="74373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PUs love matrices and vectors…"/>
          <p:cNvSpPr txBox="1">
            <a:spLocks noGrp="1"/>
          </p:cNvSpPr>
          <p:nvPr>
            <p:ph type="title"/>
          </p:nvPr>
        </p:nvSpPr>
        <p:spPr>
          <a:xfrm>
            <a:off x="685800" y="1726987"/>
            <a:ext cx="7772400" cy="1689526"/>
          </a:xfrm>
          <a:prstGeom prst="rect">
            <a:avLst/>
          </a:prstGeom>
        </p:spPr>
        <p:txBody>
          <a:bodyPr/>
          <a:lstStyle/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GPUs </a:t>
            </a:r>
            <a:r>
              <a:rPr lang="ja-JP" altLang="en-US"/>
              <a:t>十分喜爱矩阵和向量</a:t>
            </a:r>
            <a:endParaRPr dirty="0"/>
          </a:p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(</a:t>
            </a:r>
            <a:r>
              <a:rPr lang="ja-JP" altLang="en-US"/>
              <a:t>他们有许多处理器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ndarray"/>
          <p:cNvSpPr txBox="1">
            <a:spLocks noGrp="1"/>
          </p:cNvSpPr>
          <p:nvPr>
            <p:ph type="title"/>
          </p:nvPr>
        </p:nvSpPr>
        <p:spPr>
          <a:xfrm>
            <a:off x="3469397" y="496002"/>
            <a:ext cx="6921898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NDA</a:t>
            </a:r>
            <a:r>
              <a:rPr dirty="0" err="1"/>
              <a:t>rray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N-dimensional Array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 err="1"/>
              <a:t>MXNet</a:t>
            </a:r>
            <a:r>
              <a:rPr lang="en-US" altLang="ja-JP" dirty="0"/>
              <a:t> </a:t>
            </a:r>
            <a:r>
              <a:rPr lang="en-US" dirty="0" err="1"/>
              <a:t>NDArray</a:t>
            </a:r>
            <a:endParaRPr dirty="0"/>
          </a:p>
        </p:txBody>
      </p:sp>
      <p:sp>
        <p:nvSpPr>
          <p:cNvPr id="533" name="Rectangle"/>
          <p:cNvSpPr/>
          <p:nvPr/>
        </p:nvSpPr>
        <p:spPr>
          <a:xfrm>
            <a:off x="1419084" y="2310841"/>
            <a:ext cx="249594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36744" y="2310841"/>
            <a:ext cx="1307383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6540877" y="2256364"/>
            <a:ext cx="1307383" cy="890923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0-d (scalar)"/>
          <p:cNvSpPr txBox="1"/>
          <p:nvPr/>
        </p:nvSpPr>
        <p:spPr>
          <a:xfrm>
            <a:off x="913836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0-d (</a:t>
            </a:r>
            <a:r>
              <a:rPr lang="ja-JP" altLang="en-US"/>
              <a:t>元素</a:t>
            </a:r>
            <a:r>
              <a:rPr dirty="0"/>
              <a:t>)</a:t>
            </a:r>
          </a:p>
        </p:txBody>
      </p:sp>
      <p:sp>
        <p:nvSpPr>
          <p:cNvPr id="537" name="1.0"/>
          <p:cNvSpPr txBox="1"/>
          <p:nvPr/>
        </p:nvSpPr>
        <p:spPr>
          <a:xfrm>
            <a:off x="1331764" y="3306250"/>
            <a:ext cx="378506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1.0</a:t>
            </a:r>
          </a:p>
        </p:txBody>
      </p:sp>
      <p:sp>
        <p:nvSpPr>
          <p:cNvPr id="538" name="A class label"/>
          <p:cNvSpPr txBox="1"/>
          <p:nvPr/>
        </p:nvSpPr>
        <p:spPr>
          <a:xfrm>
            <a:off x="915436" y="400574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一个类标签</a:t>
            </a:r>
            <a:endParaRPr lang="ja-JP" altLang="en-US" dirty="0"/>
          </a:p>
        </p:txBody>
      </p:sp>
      <p:sp>
        <p:nvSpPr>
          <p:cNvPr id="539" name="1-d (vector)"/>
          <p:cNvSpPr txBox="1"/>
          <p:nvPr/>
        </p:nvSpPr>
        <p:spPr>
          <a:xfrm>
            <a:off x="3554029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1-d (</a:t>
            </a:r>
            <a:r>
              <a:rPr lang="ja-JP" altLang="en-US"/>
              <a:t>向量</a:t>
            </a:r>
            <a:r>
              <a:rPr dirty="0"/>
              <a:t>)</a:t>
            </a:r>
          </a:p>
        </p:txBody>
      </p:sp>
      <p:sp>
        <p:nvSpPr>
          <p:cNvPr id="540" name="[1.0, 2.7, 3.4]"/>
          <p:cNvSpPr txBox="1"/>
          <p:nvPr/>
        </p:nvSpPr>
        <p:spPr>
          <a:xfrm>
            <a:off x="3338135" y="3306250"/>
            <a:ext cx="1475965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[1.0, 2.7, 3.4]</a:t>
            </a:r>
          </a:p>
        </p:txBody>
      </p:sp>
      <p:sp>
        <p:nvSpPr>
          <p:cNvPr id="541" name="A feature vector"/>
          <p:cNvSpPr txBox="1"/>
          <p:nvPr/>
        </p:nvSpPr>
        <p:spPr>
          <a:xfrm>
            <a:off x="3382300" y="4005746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一个特征向量</a:t>
            </a:r>
            <a:endParaRPr lang="en-US" dirty="0"/>
          </a:p>
        </p:txBody>
      </p:sp>
      <p:sp>
        <p:nvSpPr>
          <p:cNvPr id="542" name="[[1.0, 2.7, 3.4]…"/>
          <p:cNvSpPr txBox="1"/>
          <p:nvPr/>
        </p:nvSpPr>
        <p:spPr>
          <a:xfrm>
            <a:off x="6365132" y="3306250"/>
            <a:ext cx="1658874" cy="68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[[1.0,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[4.3, 8.5, 0.2]]</a:t>
            </a:r>
          </a:p>
        </p:txBody>
      </p:sp>
      <p:sp>
        <p:nvSpPr>
          <p:cNvPr id="543" name="2-d (matrix)"/>
          <p:cNvSpPr txBox="1"/>
          <p:nvPr/>
        </p:nvSpPr>
        <p:spPr>
          <a:xfrm>
            <a:off x="6558274" y="176511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2-d (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sp>
        <p:nvSpPr>
          <p:cNvPr id="544" name="A example-by-feature matrix"/>
          <p:cNvSpPr txBox="1"/>
          <p:nvPr/>
        </p:nvSpPr>
        <p:spPr>
          <a:xfrm>
            <a:off x="6216158" y="4151958"/>
            <a:ext cx="21771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545" name="N-dimensional array, short for ndarray, is the main data structure for machine learning and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21761" y="833350"/>
            <a:ext cx="8205305" cy="818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altLang="ja-JP" dirty="0" err="1"/>
              <a:t>MXNet</a:t>
            </a:r>
            <a:r>
              <a:rPr lang="en-US" altLang="ja-JP" dirty="0"/>
              <a:t> </a:t>
            </a:r>
            <a:r>
              <a:rPr lang="en-US" dirty="0" err="1"/>
              <a:t>NDArray</a:t>
            </a:r>
            <a:r>
              <a:rPr lang="ja-JP" altLang="en-US"/>
              <a:t>是存储和变换数据的主要工具</a:t>
            </a:r>
            <a:endParaRPr lang="en-US" altLang="ja-JP" dirty="0"/>
          </a:p>
          <a:p>
            <a:r>
              <a:rPr lang="en-US" altLang="ja-JP" dirty="0" err="1"/>
              <a:t>MXNet</a:t>
            </a:r>
            <a:r>
              <a:rPr lang="en-US" altLang="ja-JP" dirty="0"/>
              <a:t> </a:t>
            </a:r>
            <a:r>
              <a:rPr lang="en-US" altLang="ja-JP" dirty="0" err="1"/>
              <a:t>NDArray</a:t>
            </a:r>
            <a:r>
              <a:rPr lang="ja-JP" altLang="en-US"/>
              <a:t>提供</a:t>
            </a:r>
            <a:r>
              <a:rPr lang="en-US" dirty="0"/>
              <a:t>GPU</a:t>
            </a:r>
            <a:r>
              <a:rPr lang="ja-JP" altLang="en-US"/>
              <a:t>计算和自动求梯度等更多功能，这些使</a:t>
            </a:r>
            <a:r>
              <a:rPr lang="en-US" dirty="0" err="1"/>
              <a:t>NDArray</a:t>
            </a:r>
            <a:r>
              <a:rPr lang="ja-JP" altLang="en-US"/>
              <a:t>更加适合深度学习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D555-BD1F-2D41-A741-43DCF5563956}"/>
              </a:ext>
            </a:extLst>
          </p:cNvPr>
          <p:cNvSpPr txBox="1"/>
          <p:nvPr/>
        </p:nvSpPr>
        <p:spPr>
          <a:xfrm>
            <a:off x="6455905" y="4061165"/>
            <a:ext cx="14773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一个特征矩阵</a:t>
            </a: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ND Array Examples, c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MXNet</a:t>
            </a:r>
            <a:r>
              <a:rPr lang="en-US" dirty="0"/>
              <a:t> </a:t>
            </a:r>
            <a:r>
              <a:rPr dirty="0" err="1"/>
              <a:t>NDArray</a:t>
            </a:r>
            <a:endParaRPr dirty="0"/>
          </a:p>
        </p:txBody>
      </p:sp>
      <p:grpSp>
        <p:nvGrpSpPr>
          <p:cNvPr id="551" name="Group"/>
          <p:cNvGrpSpPr/>
          <p:nvPr/>
        </p:nvGrpSpPr>
        <p:grpSpPr>
          <a:xfrm>
            <a:off x="954431" y="1224583"/>
            <a:ext cx="1178900" cy="943105"/>
            <a:chOff x="0" y="0"/>
            <a:chExt cx="1178898" cy="943103"/>
          </a:xfrm>
        </p:grpSpPr>
        <p:sp>
          <p:nvSpPr>
            <p:cNvPr id="548" name="Rectangle"/>
            <p:cNvSpPr/>
            <p:nvPr/>
          </p:nvSpPr>
          <p:spPr>
            <a:xfrm>
              <a:off x="4700" y="294684"/>
              <a:ext cx="965325" cy="648420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0" y="0"/>
              <a:ext cx="1178899" cy="2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753" y="21552"/>
                  </a:lnTo>
                  <a:lnTo>
                    <a:pt x="21600" y="0"/>
                  </a:lnTo>
                  <a:lnTo>
                    <a:pt x="4611" y="7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satOff val="-37096"/>
                <a:lumOff val="3176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68502" y="523"/>
              <a:ext cx="208855" cy="9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860"/>
                  </a:lnTo>
                  <a:lnTo>
                    <a:pt x="80" y="21600"/>
                  </a:lnTo>
                  <a:lnTo>
                    <a:pt x="21397" y="138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2" name="3-d"/>
          <p:cNvSpPr txBox="1"/>
          <p:nvPr/>
        </p:nvSpPr>
        <p:spPr>
          <a:xfrm>
            <a:off x="1326611" y="767299"/>
            <a:ext cx="4345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3-d</a:t>
            </a:r>
          </a:p>
        </p:txBody>
      </p:sp>
      <p:sp>
        <p:nvSpPr>
          <p:cNvPr id="553" name="[[[0.1, 2.7, 3.4]…"/>
          <p:cNvSpPr txBox="1"/>
          <p:nvPr/>
        </p:nvSpPr>
        <p:spPr>
          <a:xfrm>
            <a:off x="622989" y="2346929"/>
            <a:ext cx="1841784" cy="129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[[[0.1,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[4.3, 8.5, 0.2]]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[[3.2, 5.7,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[5.4, 6.2, 3.2]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[4.1, 3.5, 6.2]]]</a:t>
            </a:r>
          </a:p>
        </p:txBody>
      </p:sp>
      <p:sp>
        <p:nvSpPr>
          <p:cNvPr id="554" name="A RGB image (width x height x channels)"/>
          <p:cNvSpPr txBox="1"/>
          <p:nvPr/>
        </p:nvSpPr>
        <p:spPr>
          <a:xfrm>
            <a:off x="843945" y="3786805"/>
            <a:ext cx="1620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一张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dirty="0"/>
              <a:t>(</a:t>
            </a:r>
            <a:r>
              <a:rPr lang="ja-JP" altLang="en-US"/>
              <a:t>长</a:t>
            </a:r>
            <a:r>
              <a:rPr dirty="0"/>
              <a:t> x </a:t>
            </a:r>
            <a:r>
              <a:rPr lang="ja-JP" altLang="en-US"/>
              <a:t>宽</a:t>
            </a:r>
            <a:r>
              <a:rPr dirty="0"/>
              <a:t> x </a:t>
            </a:r>
            <a:r>
              <a:rPr lang="ja-JP" altLang="en-US"/>
              <a:t>高</a:t>
            </a:r>
            <a:r>
              <a:rPr dirty="0"/>
              <a:t>)</a:t>
            </a:r>
          </a:p>
        </p:txBody>
      </p:sp>
      <p:sp>
        <p:nvSpPr>
          <p:cNvPr id="555" name="4-d"/>
          <p:cNvSpPr txBox="1"/>
          <p:nvPr/>
        </p:nvSpPr>
        <p:spPr>
          <a:xfrm>
            <a:off x="4077741" y="767299"/>
            <a:ext cx="4345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4-d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3484597" y="1224583"/>
            <a:ext cx="1620828" cy="276540"/>
            <a:chOff x="0" y="0"/>
            <a:chExt cx="1620826" cy="276538"/>
          </a:xfrm>
        </p:grpSpPr>
        <p:grpSp>
          <p:nvGrpSpPr>
            <p:cNvPr id="559" name="Group"/>
            <p:cNvGrpSpPr/>
            <p:nvPr/>
          </p:nvGrpSpPr>
          <p:grpSpPr>
            <a:xfrm>
              <a:off x="0" y="0"/>
              <a:ext cx="345680" cy="276539"/>
              <a:chOff x="0" y="0"/>
              <a:chExt cx="345679" cy="276538"/>
            </a:xfrm>
          </p:grpSpPr>
          <p:sp>
            <p:nvSpPr>
              <p:cNvPr id="556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425049" y="0"/>
              <a:ext cx="345680" cy="276539"/>
              <a:chOff x="0" y="0"/>
              <a:chExt cx="345679" cy="276538"/>
            </a:xfrm>
          </p:grpSpPr>
          <p:sp>
            <p:nvSpPr>
              <p:cNvPr id="560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850098" y="0"/>
              <a:ext cx="345680" cy="276539"/>
              <a:chOff x="0" y="0"/>
              <a:chExt cx="345679" cy="276538"/>
            </a:xfrm>
          </p:grpSpPr>
          <p:sp>
            <p:nvSpPr>
              <p:cNvPr id="564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71" name="Group"/>
            <p:cNvGrpSpPr/>
            <p:nvPr/>
          </p:nvGrpSpPr>
          <p:grpSpPr>
            <a:xfrm>
              <a:off x="1275147" y="0"/>
              <a:ext cx="345680" cy="276539"/>
              <a:chOff x="0" y="0"/>
              <a:chExt cx="345679" cy="276538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3" name="[[[[. . .…"/>
          <p:cNvSpPr txBox="1"/>
          <p:nvPr/>
        </p:nvSpPr>
        <p:spPr>
          <a:xfrm>
            <a:off x="3648483" y="1858392"/>
            <a:ext cx="1293055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574" name="A batch of RGB images (batch-size x width x height x channels)"/>
          <p:cNvSpPr txBox="1"/>
          <p:nvPr/>
        </p:nvSpPr>
        <p:spPr>
          <a:xfrm>
            <a:off x="3613999" y="3737659"/>
            <a:ext cx="162082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批量数目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  <p:sp>
        <p:nvSpPr>
          <p:cNvPr id="575" name="5-d"/>
          <p:cNvSpPr txBox="1"/>
          <p:nvPr/>
        </p:nvSpPr>
        <p:spPr>
          <a:xfrm>
            <a:off x="6977076" y="793645"/>
            <a:ext cx="4345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5-d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6216289" y="1280311"/>
            <a:ext cx="1620827" cy="1074804"/>
            <a:chOff x="0" y="0"/>
            <a:chExt cx="1620826" cy="1074802"/>
          </a:xfrm>
        </p:grpSpPr>
        <p:grpSp>
          <p:nvGrpSpPr>
            <p:cNvPr id="592" name="Group"/>
            <p:cNvGrpSpPr/>
            <p:nvPr/>
          </p:nvGrpSpPr>
          <p:grpSpPr>
            <a:xfrm>
              <a:off x="0" y="0"/>
              <a:ext cx="1620827" cy="276539"/>
              <a:chOff x="0" y="0"/>
              <a:chExt cx="1620826" cy="276538"/>
            </a:xfrm>
          </p:grpSpPr>
          <p:grpSp>
            <p:nvGrpSpPr>
              <p:cNvPr id="579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7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8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3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7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58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58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09" name="Group"/>
            <p:cNvGrpSpPr/>
            <p:nvPr/>
          </p:nvGrpSpPr>
          <p:grpSpPr>
            <a:xfrm>
              <a:off x="0" y="399131"/>
              <a:ext cx="1620827" cy="276540"/>
              <a:chOff x="0" y="0"/>
              <a:chExt cx="1620826" cy="276538"/>
            </a:xfrm>
          </p:grpSpPr>
          <p:grpSp>
            <p:nvGrpSpPr>
              <p:cNvPr id="596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4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5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97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8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9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01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2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8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6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7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26" name="Group"/>
            <p:cNvGrpSpPr/>
            <p:nvPr/>
          </p:nvGrpSpPr>
          <p:grpSpPr>
            <a:xfrm>
              <a:off x="0" y="798263"/>
              <a:ext cx="1620827" cy="276540"/>
              <a:chOff x="0" y="0"/>
              <a:chExt cx="1620826" cy="276538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61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17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1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5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22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3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4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628" name="[[[[. . .…"/>
          <p:cNvSpPr txBox="1"/>
          <p:nvPr/>
        </p:nvSpPr>
        <p:spPr>
          <a:xfrm>
            <a:off x="6308903" y="2550129"/>
            <a:ext cx="1293054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629" name="A batch of videos (batch-size x time x width x height x channels)"/>
          <p:cNvSpPr txBox="1"/>
          <p:nvPr/>
        </p:nvSpPr>
        <p:spPr>
          <a:xfrm>
            <a:off x="6208249" y="3737659"/>
            <a:ext cx="22740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视频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批量数目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时间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86" name="imagenet.jpg" descr="imagene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reate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创建</a:t>
            </a:r>
            <a:r>
              <a:rPr lang="en-US" b="0" dirty="0" err="1"/>
              <a:t>NDArray</a:t>
            </a:r>
            <a:endParaRPr lang="en-US" b="0" dirty="0"/>
          </a:p>
        </p:txBody>
      </p:sp>
      <p:sp>
        <p:nvSpPr>
          <p:cNvPr id="632" name="Create arrays wit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231081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按如下标准创建</a:t>
            </a:r>
            <a:r>
              <a:rPr lang="en-US" dirty="0" err="1"/>
              <a:t>NDArray</a:t>
            </a:r>
            <a:endParaRPr lang="en-US" dirty="0"/>
          </a:p>
          <a:p>
            <a:pPr lvl="1"/>
            <a:r>
              <a:rPr lang="ja-JP" altLang="en-US"/>
              <a:t>一个形状</a:t>
            </a:r>
            <a:r>
              <a:rPr lang="en-US" altLang="zh-CN" dirty="0"/>
              <a:t>(shape)</a:t>
            </a:r>
            <a:r>
              <a:rPr dirty="0"/>
              <a:t>, e.g. 3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dirty="0"/>
              <a:t>4</a:t>
            </a:r>
          </a:p>
          <a:p>
            <a:pPr lvl="1"/>
            <a:r>
              <a:rPr lang="ja-JP" altLang="en-US"/>
              <a:t>元素值</a:t>
            </a:r>
            <a:r>
              <a:rPr dirty="0"/>
              <a:t>, </a:t>
            </a:r>
            <a:r>
              <a:rPr dirty="0" err="1"/>
              <a:t>e.g</a:t>
            </a:r>
            <a:r>
              <a:rPr dirty="0"/>
              <a:t> </a:t>
            </a:r>
            <a:r>
              <a:rPr lang="ja-JP" altLang="en-US"/>
              <a:t>全部为</a:t>
            </a:r>
            <a:r>
              <a:rPr dirty="0"/>
              <a:t>0, </a:t>
            </a:r>
            <a:r>
              <a:rPr lang="ja-JP" altLang="en-US"/>
              <a:t>或者随机值</a:t>
            </a:r>
            <a:endParaRPr dirty="0"/>
          </a:p>
        </p:txBody>
      </p:sp>
      <p:pic>
        <p:nvPicPr>
          <p:cNvPr id="633" name="Screen Shot 2019-01-19 at 9.54.01 PM.png" descr="Screen Shot 2019-01-19 at 9.54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306" y="3220638"/>
            <a:ext cx="2276874" cy="1920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Screen Shot 2019-01-19 at 9.54.43 PM.png" descr="Screen Shot 2019-01-19 at 9.54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7403" y="3242303"/>
            <a:ext cx="2238783" cy="18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100-by-100 matrix with elements generated from"/>
          <p:cNvSpPr txBox="1"/>
          <p:nvPr/>
        </p:nvSpPr>
        <p:spPr>
          <a:xfrm>
            <a:off x="529170" y="3484131"/>
            <a:ext cx="20649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dirty="0"/>
              <a:t>100 </a:t>
            </a:r>
            <a:r>
              <a:rPr lang="ja-JP" altLang="en-US"/>
              <a:t>矩阵</a:t>
            </a:r>
            <a:endParaRPr dirty="0"/>
          </a:p>
        </p:txBody>
      </p:sp>
      <p:sp>
        <p:nvSpPr>
          <p:cNvPr id="636" name="A normal distribution"/>
          <p:cNvSpPr txBox="1"/>
          <p:nvPr/>
        </p:nvSpPr>
        <p:spPr>
          <a:xfrm>
            <a:off x="3563381" y="2843493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正态分布</a:t>
            </a:r>
            <a:endParaRPr lang="ja-JP" altLang="en-US" dirty="0"/>
          </a:p>
        </p:txBody>
      </p:sp>
      <p:sp>
        <p:nvSpPr>
          <p:cNvPr id="637" name="A uniform distribution"/>
          <p:cNvSpPr txBox="1"/>
          <p:nvPr/>
        </p:nvSpPr>
        <p:spPr>
          <a:xfrm>
            <a:off x="6254725" y="284041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均匀分布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cces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元素索引</a:t>
            </a:r>
            <a:endParaRPr dirty="0"/>
          </a:p>
        </p:txBody>
      </p:sp>
      <p:grpSp>
        <p:nvGrpSpPr>
          <p:cNvPr id="643" name="Group"/>
          <p:cNvGrpSpPr/>
          <p:nvPr/>
        </p:nvGrpSpPr>
        <p:grpSpPr>
          <a:xfrm>
            <a:off x="674487" y="1494588"/>
            <a:ext cx="1751747" cy="1397357"/>
            <a:chOff x="0" y="0"/>
            <a:chExt cx="1751745" cy="1397355"/>
          </a:xfrm>
        </p:grpSpPr>
        <p:sp>
          <p:nvSpPr>
            <p:cNvPr id="640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1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2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44" name="Rectangle"/>
          <p:cNvSpPr/>
          <p:nvPr/>
        </p:nvSpPr>
        <p:spPr>
          <a:xfrm>
            <a:off x="1730253" y="2105797"/>
            <a:ext cx="330256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An element: [1, 2]"/>
          <p:cNvSpPr txBox="1"/>
          <p:nvPr/>
        </p:nvSpPr>
        <p:spPr>
          <a:xfrm>
            <a:off x="701317" y="1052096"/>
            <a:ext cx="16568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一个元素</a:t>
            </a:r>
            <a:r>
              <a:rPr dirty="0"/>
              <a:t>: [1, 2]</a:t>
            </a:r>
          </a:p>
        </p:txBody>
      </p:sp>
      <p:sp>
        <p:nvSpPr>
          <p:cNvPr id="646" name="A row: [1, :]"/>
          <p:cNvSpPr txBox="1"/>
          <p:nvPr/>
        </p:nvSpPr>
        <p:spPr>
          <a:xfrm>
            <a:off x="3591662" y="105209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一行</a:t>
            </a:r>
            <a:r>
              <a:rPr dirty="0"/>
              <a:t>: [1, :]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3114609" y="1532688"/>
            <a:ext cx="1751747" cy="1397357"/>
            <a:chOff x="0" y="0"/>
            <a:chExt cx="1751745" cy="1397355"/>
          </a:xfrm>
        </p:grpSpPr>
        <p:sp>
          <p:nvSpPr>
            <p:cNvPr id="647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8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9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1" name="Rectangle"/>
          <p:cNvSpPr/>
          <p:nvPr/>
        </p:nvSpPr>
        <p:spPr>
          <a:xfrm>
            <a:off x="3591451" y="2143897"/>
            <a:ext cx="1222188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A column: [1, :]"/>
          <p:cNvSpPr txBox="1"/>
          <p:nvPr/>
        </p:nvSpPr>
        <p:spPr>
          <a:xfrm>
            <a:off x="6384809" y="97175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一列</a:t>
            </a:r>
            <a:r>
              <a:rPr dirty="0"/>
              <a:t>: [1, :]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5907755" y="1452350"/>
            <a:ext cx="1751747" cy="1397356"/>
            <a:chOff x="0" y="0"/>
            <a:chExt cx="1751745" cy="1397355"/>
          </a:xfrm>
        </p:grpSpPr>
        <p:sp>
          <p:nvSpPr>
            <p:cNvPr id="65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5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6955390" y="1819756"/>
            <a:ext cx="297197" cy="9966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1" name="Group"/>
          <p:cNvGrpSpPr/>
          <p:nvPr/>
        </p:nvGrpSpPr>
        <p:grpSpPr>
          <a:xfrm>
            <a:off x="2710857" y="3059975"/>
            <a:ext cx="1751747" cy="1397356"/>
            <a:chOff x="0" y="0"/>
            <a:chExt cx="1751745" cy="1397355"/>
          </a:xfrm>
        </p:grpSpPr>
        <p:sp>
          <p:nvSpPr>
            <p:cNvPr id="658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9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0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2" name="Rectangle"/>
          <p:cNvSpPr/>
          <p:nvPr/>
        </p:nvSpPr>
        <p:spPr>
          <a:xfrm>
            <a:off x="3442271" y="3656183"/>
            <a:ext cx="663300" cy="53958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5282065" y="3135140"/>
            <a:ext cx="1751747" cy="1397357"/>
            <a:chOff x="0" y="0"/>
            <a:chExt cx="1751745" cy="1397355"/>
          </a:xfrm>
        </p:grpSpPr>
        <p:sp>
          <p:nvSpPr>
            <p:cNvPr id="66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6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7" name="Rectangle"/>
          <p:cNvSpPr/>
          <p:nvPr/>
        </p:nvSpPr>
        <p:spPr>
          <a:xfrm>
            <a:off x="5727819" y="35291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Rectangle"/>
          <p:cNvSpPr/>
          <p:nvPr/>
        </p:nvSpPr>
        <p:spPr>
          <a:xfrm>
            <a:off x="5727818" y="3980149"/>
            <a:ext cx="297197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Rectangle"/>
          <p:cNvSpPr/>
          <p:nvPr/>
        </p:nvSpPr>
        <p:spPr>
          <a:xfrm>
            <a:off x="6328586" y="35164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Rectangle"/>
          <p:cNvSpPr/>
          <p:nvPr/>
        </p:nvSpPr>
        <p:spPr>
          <a:xfrm>
            <a:off x="6328586" y="39863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  <p:extLst>
      <p:ext uri="{BB962C8B-B14F-4D97-AF65-F5344CB8AC3E}">
        <p14:creationId xmlns:p14="http://schemas.microsoft.com/office/powerpoint/2010/main" val="2092191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92" name="imagenet.jpg" descr="imagene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  <p:pic>
        <p:nvPicPr>
          <p:cNvPr id="194" name="imagenet_results.png" descr="imagenet_results.png"/>
          <p:cNvPicPr>
            <a:picLocks/>
          </p:cNvPicPr>
          <p:nvPr/>
        </p:nvPicPr>
        <p:blipFill>
          <a:blip r:embed="rId4">
            <a:extLst/>
          </a:blip>
          <a:srcRect t="4976" b="3123"/>
          <a:stretch>
            <a:fillRect/>
          </a:stretch>
        </p:blipFill>
        <p:spPr>
          <a:xfrm>
            <a:off x="3523747" y="18256"/>
            <a:ext cx="5577792" cy="51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anofsky, Quartz…"/>
          <p:cNvSpPr txBox="1"/>
          <p:nvPr/>
        </p:nvSpPr>
        <p:spPr>
          <a:xfrm>
            <a:off x="255735" y="4414458"/>
            <a:ext cx="34971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Yanofsky, Quartz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https://qz.com/1034972/the-data-that-changed-the-direction-of-ai-research-and-possibly-the-world/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tect and Segment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目标检测和分割</a:t>
            </a:r>
            <a:endParaRPr dirty="0"/>
          </a:p>
        </p:txBody>
      </p:sp>
      <p:sp>
        <p:nvSpPr>
          <p:cNvPr id="200" name="https://github.com/matterport/Mask_RCNN"/>
          <p:cNvSpPr txBox="1"/>
          <p:nvPr/>
        </p:nvSpPr>
        <p:spPr>
          <a:xfrm>
            <a:off x="3095763" y="4808158"/>
            <a:ext cx="295247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https://github.com/matterport/Mask_RCNN</a:t>
            </a:r>
          </a:p>
        </p:txBody>
      </p:sp>
      <p:pic>
        <p:nvPicPr>
          <p:cNvPr id="201" name="detection_final.png" descr="detection_final.png"/>
          <p:cNvPicPr>
            <a:picLocks noChangeAspect="1"/>
          </p:cNvPicPr>
          <p:nvPr/>
        </p:nvPicPr>
        <p:blipFill>
          <a:blip r:embed="rId4">
            <a:extLst/>
          </a:blip>
          <a:srcRect l="4884" t="18479" r="1448" b="18479"/>
          <a:stretch>
            <a:fillRect/>
          </a:stretch>
        </p:blipFill>
        <p:spPr>
          <a:xfrm>
            <a:off x="1555948" y="657483"/>
            <a:ext cx="6032124" cy="40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图片风格变换</a:t>
            </a:r>
            <a:endParaRPr dirty="0"/>
          </a:p>
        </p:txBody>
      </p:sp>
      <p:pic>
        <p:nvPicPr>
          <p:cNvPr id="206" name="style_original.jpg" descr="style_orig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12" y="1244379"/>
            <a:ext cx="4854940" cy="30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tyle1.jpg" descr="styl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yle2.jpg" descr="style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yle3.jpg" descr="style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tyle4.jpg" descr="style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tyle5.jpg" descr="style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yle6.jpg" descr="style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tyle7.jpg" descr="style7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tyle8.jpg" descr="style8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tyle9.jpg" descr="style9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ttps://github.com/zhanghang1989/MXNet-Gluon-Style-Transfer/">
            <a:hlinkClick r:id="rId12"/>
          </p:cNvPr>
          <p:cNvSpPr txBox="1"/>
          <p:nvPr/>
        </p:nvSpPr>
        <p:spPr>
          <a:xfrm>
            <a:off x="2337199" y="4390689"/>
            <a:ext cx="4429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https://github.com/zhanghang1989/MXNet-Gluon-Style-Transfer/</a:t>
            </a:r>
          </a:p>
        </p:txBody>
      </p:sp>
      <p:pic>
        <p:nvPicPr>
          <p:cNvPr id="217" name="udnie.jpg" descr="udnie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04419" y="1235993"/>
            <a:ext cx="1535162" cy="153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2" animBg="1" advAuto="0"/>
      <p:bldP spid="208" grpId="4" animBg="1" advAuto="0"/>
      <p:bldP spid="209" grpId="5" animBg="1" advAuto="0"/>
      <p:bldP spid="210" grpId="6" animBg="1" advAuto="0"/>
      <p:bldP spid="211" grpId="7" animBg="1" advAuto="0"/>
      <p:bldP spid="212" grpId="8" animBg="1" advAuto="0"/>
      <p:bldP spid="213" grpId="9" animBg="1" advAuto="0"/>
      <p:bldP spid="214" grpId="10" animBg="1" advAuto="0"/>
      <p:bldP spid="215" grpId="11" animBg="1" advAuto="0"/>
      <p:bldP spid="217" grpId="1" animBg="1" advAuto="0"/>
      <p:bldP spid="217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ynthesiz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人脸合成</a:t>
            </a:r>
            <a:endParaRPr lang="ja-JP" altLang="en-US" dirty="0"/>
          </a:p>
        </p:txBody>
      </p:sp>
      <p:pic>
        <p:nvPicPr>
          <p:cNvPr id="220" name="celebrity_gan.jpg" descr="celebrity_g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58" y="686986"/>
            <a:ext cx="7179484" cy="403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arras et al, ICLR 2018"/>
          <p:cNvSpPr txBox="1"/>
          <p:nvPr/>
        </p:nvSpPr>
        <p:spPr>
          <a:xfrm>
            <a:off x="3735092" y="4819215"/>
            <a:ext cx="1673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Karras et al, ICLR 2018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a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自然语言向量类比</a:t>
            </a:r>
            <a:endParaRPr dirty="0"/>
          </a:p>
        </p:txBody>
      </p:sp>
      <p:sp>
        <p:nvSpPr>
          <p:cNvPr id="224" name="https://www.tensorflow.org/tutorials/word2vec"/>
          <p:cNvSpPr txBox="1"/>
          <p:nvPr/>
        </p:nvSpPr>
        <p:spPr>
          <a:xfrm>
            <a:off x="2920993" y="4424596"/>
            <a:ext cx="3489272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https://www.tensorflow.org/tutorials/word2vec</a:t>
            </a:r>
          </a:p>
        </p:txBody>
      </p:sp>
      <p:pic>
        <p:nvPicPr>
          <p:cNvPr id="225" name="word2vec.png" descr="word2ve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144610"/>
            <a:ext cx="9144001" cy="32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achine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</a:t>
            </a:r>
            <a:endParaRPr dirty="0"/>
          </a:p>
        </p:txBody>
      </p:sp>
      <p:sp>
        <p:nvSpPr>
          <p:cNvPr id="230" name="https://www.pcmag.com/news/349610/google-expands-neural-networks-for-language-translation"/>
          <p:cNvSpPr txBox="1"/>
          <p:nvPr/>
        </p:nvSpPr>
        <p:spPr>
          <a:xfrm>
            <a:off x="1140204" y="4483372"/>
            <a:ext cx="7050850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https://www.pcmag.com/news/349610/google-expands-neural-networks-for-language-translation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364325" y="720651"/>
            <a:ext cx="8415351" cy="3702198"/>
            <a:chOff x="0" y="0"/>
            <a:chExt cx="8415350" cy="3702197"/>
          </a:xfrm>
        </p:grpSpPr>
        <p:pic>
          <p:nvPicPr>
            <p:cNvPr id="231" name="nmt1.jpeg" descr="nmt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650" r="57043" b="37025"/>
            <a:stretch>
              <a:fillRect/>
            </a:stretch>
          </p:blipFill>
          <p:spPr>
            <a:xfrm>
              <a:off x="0" y="0"/>
              <a:ext cx="4209090" cy="3702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nmt1.jpeg" descr="nmt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4427" r="14863" b="37469"/>
            <a:stretch>
              <a:fillRect/>
            </a:stretch>
          </p:blipFill>
          <p:spPr>
            <a:xfrm>
              <a:off x="4206339" y="31238"/>
              <a:ext cx="4209012" cy="363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935</Words>
  <Application>Microsoft Macintosh PowerPoint</Application>
  <PresentationFormat>On-screen Show (16:9)</PresentationFormat>
  <Paragraphs>194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</vt:lpstr>
      <vt:lpstr>Helvetica</vt:lpstr>
      <vt:lpstr>Helvetica Neue Medium</vt:lpstr>
      <vt:lpstr>Monaco</vt:lpstr>
      <vt:lpstr>DeckTemplate-AWS</vt:lpstr>
      <vt:lpstr>今日概要</vt:lpstr>
      <vt:lpstr>深度学习</vt:lpstr>
      <vt:lpstr>图像分类</vt:lpstr>
      <vt:lpstr>图像分类</vt:lpstr>
      <vt:lpstr>目标检测和分割</vt:lpstr>
      <vt:lpstr>图片风格变换</vt:lpstr>
      <vt:lpstr>人脸合成</vt:lpstr>
      <vt:lpstr>自然语言向量类比</vt:lpstr>
      <vt:lpstr>机器翻译</vt:lpstr>
      <vt:lpstr>自然语言文本合成</vt:lpstr>
      <vt:lpstr>自然语言问题回答</vt:lpstr>
      <vt:lpstr>图像描述</vt:lpstr>
      <vt:lpstr>线性代数</vt:lpstr>
      <vt:lpstr>元素</vt:lpstr>
      <vt:lpstr>向量</vt:lpstr>
      <vt:lpstr>向量</vt:lpstr>
      <vt:lpstr>向量</vt:lpstr>
      <vt:lpstr>矩阵</vt:lpstr>
      <vt:lpstr>矩阵</vt:lpstr>
      <vt:lpstr>矩阵</vt:lpstr>
      <vt:lpstr>矩阵</vt:lpstr>
      <vt:lpstr>矩阵</vt:lpstr>
      <vt:lpstr>矩阵</vt:lpstr>
      <vt:lpstr>特殊矩阵</vt:lpstr>
      <vt:lpstr>Special Matrices</vt:lpstr>
      <vt:lpstr>GPUs 十分喜爱矩阵和向量 (他们有许多处理器)</vt:lpstr>
      <vt:lpstr>NDArray</vt:lpstr>
      <vt:lpstr>MXNet NDArray</vt:lpstr>
      <vt:lpstr>MXNet NDArray</vt:lpstr>
      <vt:lpstr>创建NDArray</vt:lpstr>
      <vt:lpstr>元素索引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20</cp:revision>
  <dcterms:modified xsi:type="dcterms:W3CDTF">2019-08-20T00:20:33Z</dcterms:modified>
</cp:coreProperties>
</file>